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3.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0" name="Shape 90"/>
        <p:cNvGrpSpPr/>
        <p:nvPr/>
      </p:nvGrpSpPr>
      <p:grpSpPr>
        <a:xfrm>
          <a:off y="0" x="0"/>
          <a:ext cy="0" cx="0"/>
          <a:chOff y="0" x="0"/>
          <a:chExt cy="0" cx="0"/>
        </a:xfrm>
      </p:grpSpPr>
      <p:sp>
        <p:nvSpPr>
          <p:cNvPr id="91" name="Shape 9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2" name="Shape 9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7" name="Shape 97"/>
        <p:cNvGrpSpPr/>
        <p:nvPr/>
      </p:nvGrpSpPr>
      <p:grpSpPr>
        <a:xfrm>
          <a:off y="0" x="0"/>
          <a:ext cy="0" cx="0"/>
          <a:chOff y="0" x="0"/>
          <a:chExt cy="0" cx="0"/>
        </a:xfrm>
      </p:grpSpPr>
      <p:sp>
        <p:nvSpPr>
          <p:cNvPr id="98" name="Shape 9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99" name="Shape 9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4" name="Shape 64"/>
        <p:cNvGrpSpPr/>
        <p:nvPr/>
      </p:nvGrpSpPr>
      <p:grpSpPr>
        <a:xfrm>
          <a:off y="0" x="0"/>
          <a:ext cy="0" cx="0"/>
          <a:chOff y="0" x="0"/>
          <a:chExt cy="0" cx="0"/>
        </a:xfrm>
      </p:grpSpPr>
      <p:sp>
        <p:nvSpPr>
          <p:cNvPr id="65" name="Shape 6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6" name="Shape 6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0" name="Shape 70"/>
        <p:cNvGrpSpPr/>
        <p:nvPr/>
      </p:nvGrpSpPr>
      <p:grpSpPr>
        <a:xfrm>
          <a:off y="0" x="0"/>
          <a:ext cy="0" cx="0"/>
          <a:chOff y="0" x="0"/>
          <a:chExt cy="0" cx="0"/>
        </a:xfrm>
      </p:grpSpPr>
      <p:sp>
        <p:nvSpPr>
          <p:cNvPr id="71" name="Shape 7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2" name="Shape 7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 name="Shape 77"/>
        <p:cNvGrpSpPr/>
        <p:nvPr/>
      </p:nvGrpSpPr>
      <p:grpSpPr>
        <a:xfrm>
          <a:off y="0" x="0"/>
          <a:ext cy="0" cx="0"/>
          <a:chOff y="0" x="0"/>
          <a:chExt cy="0" cx="0"/>
        </a:xfrm>
      </p:grpSpPr>
      <p:sp>
        <p:nvSpPr>
          <p:cNvPr id="78" name="Shape 7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79" name="Shape 7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p:nvPr/>
        </p:nvSpPr>
        <p:spPr>
          <a:xfrm rot="10800000" flipH="1">
            <a:off y="4124512" x="0"/>
            <a:ext cy="949799" cx="8458200"/>
          </a:xfrm>
          <a:prstGeom prst="rect">
            <a:avLst/>
          </a:prstGeom>
          <a:solidFill>
            <a:schemeClr val="dk2"/>
          </a:solidFill>
          <a:ln>
            <a:noFill/>
          </a:ln>
        </p:spPr>
        <p:txBody>
          <a:bodyPr bIns="45700" rIns="91425" lIns="91425" tIns="45700" anchor="ctr" anchorCtr="0">
            <a:noAutofit/>
          </a:bodyPr>
          <a:lstStyle/>
          <a:p/>
        </p:txBody>
      </p:sp>
      <p:sp>
        <p:nvSpPr>
          <p:cNvPr id="9" name="Shape 9"/>
          <p:cNvSpPr txBox="1"/>
          <p:nvPr>
            <p:ph type="ctrTitle"/>
          </p:nvPr>
        </p:nvSpPr>
        <p:spPr>
          <a:xfrm>
            <a:off y="1734342" x="685800"/>
            <a:ext cy="2245499" cx="7772400"/>
          </a:xfrm>
          <a:prstGeom prst="rect">
            <a:avLst/>
          </a:prstGeom>
          <a:noFill/>
          <a:ln>
            <a:noFill/>
          </a:ln>
        </p:spPr>
        <p:txBody>
          <a:bodyPr bIns="91425" rIns="91425" lIns="91425" tIns="91425" anchor="b" anchorCtr="0"/>
          <a:lstStyle>
            <a:lvl1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1pPr>
            <a:lvl2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2pPr>
            <a:lvl3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3pPr>
            <a:lvl4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4pPr>
            <a:lvl5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5pPr>
            <a:lvl6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6pPr>
            <a:lvl7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7pPr>
            <a:lvl8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8pPr>
            <a:lvl9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9pPr>
          </a:lstStyle>
          <a:p/>
        </p:txBody>
      </p:sp>
      <p:sp>
        <p:nvSpPr>
          <p:cNvPr id="10" name="Shape 10"/>
          <p:cNvSpPr txBox="1"/>
          <p:nvPr>
            <p:ph idx="1" type="subTitle"/>
          </p:nvPr>
        </p:nvSpPr>
        <p:spPr>
          <a:xfrm>
            <a:off y="4124476" x="685800"/>
            <a:ext cy="949799" cx="7772400"/>
          </a:xfrm>
          <a:prstGeom prst="rect">
            <a:avLst/>
          </a:prstGeom>
          <a:noFill/>
          <a:ln>
            <a:noFill/>
          </a:ln>
        </p:spPr>
        <p:txBody>
          <a:bodyPr bIns="91425" rIns="91425" lIns="91425" tIns="91425" anchor="ctr" anchorCtr="0"/>
          <a:lstStyle>
            <a:lvl1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1pPr>
            <a:lvl2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2pPr>
            <a:lvl3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3pPr>
            <a:lvl4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4pPr>
            <a:lvl5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5pPr>
            <a:lvl6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6pPr>
            <a:lvl7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7pPr>
            <a:lvl8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8pPr>
            <a:lvl9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ITLE_AND_BODY">
    <p:spTree>
      <p:nvGrpSpPr>
        <p:cNvPr id="11" name="Shape 11"/>
        <p:cNvGrpSpPr/>
        <p:nvPr/>
      </p:nvGrpSpPr>
      <p:grpSpPr>
        <a:xfrm>
          <a:off y="0" x="0"/>
          <a:ext cy="0" cx="0"/>
          <a:chOff y="0" x="0"/>
          <a:chExt cy="0" cx="0"/>
        </a:xfrm>
      </p:grpSpPr>
      <p:sp>
        <p:nvSpPr>
          <p:cNvPr id="12" name="Shape 12"/>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3" name="Shape 13"/>
          <p:cNvSpPr txBox="1"/>
          <p:nvPr>
            <p:ph type="title"/>
          </p:nvPr>
        </p:nvSpPr>
        <p:spPr>
          <a:xfrm>
            <a:off y="274637" x="457200"/>
            <a:ext cy="1522199" cx="8229600"/>
          </a:xfrm>
          <a:prstGeom prst="rect">
            <a:avLst/>
          </a:prstGeom>
          <a:noFill/>
          <a:ln>
            <a:noFill/>
          </a:ln>
        </p:spPr>
        <p:txBody>
          <a:bodyPr bIns="91425" rIns="91425" lIns="91425" tIns="91425" anchor="b"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p:txBody>
      </p:sp>
      <p:sp>
        <p:nvSpPr>
          <p:cNvPr id="14" name="Shape 14"/>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ITLE_AND_TWO_COLUMNS">
    <p:spTree>
      <p:nvGrpSpPr>
        <p:cNvPr id="15" name="Shape 15"/>
        <p:cNvGrpSpPr/>
        <p:nvPr/>
      </p:nvGrpSpPr>
      <p:grpSpPr>
        <a:xfrm>
          <a:off y="0" x="0"/>
          <a:ext cy="0" cx="0"/>
          <a:chOff y="0" x="0"/>
          <a:chExt cy="0" cx="0"/>
        </a:xfrm>
      </p:grpSpPr>
      <p:sp>
        <p:nvSpPr>
          <p:cNvPr id="16" name="Shape 16"/>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7" name="Shape 17"/>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
        <p:nvSpPr>
          <p:cNvPr id="18" name="Shape 18"/>
          <p:cNvSpPr txBox="1"/>
          <p:nvPr>
            <p:ph idx="1" type="body"/>
          </p:nvPr>
        </p:nvSpPr>
        <p:spPr>
          <a:xfrm>
            <a:off y="1947332" x="457200"/>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9" name="Shape 19"/>
          <p:cNvSpPr txBox="1"/>
          <p:nvPr>
            <p:ph idx="2" type="body"/>
          </p:nvPr>
        </p:nvSpPr>
        <p:spPr>
          <a:xfrm>
            <a:off y="1949211" x="4656667"/>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_ONLY">
    <p:spTree>
      <p:nvGrpSpPr>
        <p:cNvPr id="20" name="Shape 20"/>
        <p:cNvGrpSpPr/>
        <p:nvPr/>
      </p:nvGrpSpPr>
      <p:grpSpPr>
        <a:xfrm>
          <a:off y="0" x="0"/>
          <a:ext cy="0" cx="0"/>
          <a:chOff y="0" x="0"/>
          <a:chExt cy="0" cx="0"/>
        </a:xfrm>
      </p:grpSpPr>
      <p:sp>
        <p:nvSpPr>
          <p:cNvPr id="21" name="Shape 21"/>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22" name="Shape 22"/>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23" name="Shape 23"/>
        <p:cNvGrpSpPr/>
        <p:nvPr/>
      </p:nvGrpSpPr>
      <p:grpSpPr>
        <a:xfrm>
          <a:off y="0" x="0"/>
          <a:ext cy="0" cx="0"/>
          <a:chOff y="0" x="0"/>
          <a:chExt cy="0" cx="0"/>
        </a:xfrm>
      </p:grpSpPr>
      <p:sp>
        <p:nvSpPr>
          <p:cNvPr id="24" name="Shape 24"/>
          <p:cNvSpPr/>
          <p:nvPr/>
        </p:nvSpPr>
        <p:spPr>
          <a:xfrm>
            <a:off y="5875078" x="0"/>
            <a:ext cy="692700" cx="8686800"/>
          </a:xfrm>
          <a:prstGeom prst="rect">
            <a:avLst/>
          </a:prstGeom>
          <a:solidFill>
            <a:schemeClr val="dk2"/>
          </a:solidFill>
          <a:ln>
            <a:noFill/>
          </a:ln>
        </p:spPr>
        <p:txBody>
          <a:bodyPr bIns="45700" rIns="91425" lIns="91425" tIns="45700" anchor="ctr" anchorCtr="0">
            <a:noAutofit/>
          </a:bodyPr>
          <a:lstStyle/>
          <a:p/>
        </p:txBody>
      </p:sp>
      <p:sp>
        <p:nvSpPr>
          <p:cNvPr id="25" name="Shape 25"/>
          <p:cNvSpPr txBox="1"/>
          <p:nvPr>
            <p:ph idx="1" type="body"/>
          </p:nvPr>
        </p:nvSpPr>
        <p:spPr>
          <a:xfrm>
            <a:off y="5875078" x="457200"/>
            <a:ext cy="692700" cx="8229600"/>
          </a:xfrm>
          <a:prstGeom prst="rect">
            <a:avLst/>
          </a:prstGeom>
          <a:noFill/>
          <a:ln>
            <a:noFill/>
          </a:ln>
        </p:spPr>
        <p:txBody>
          <a:bodyPr bIns="91425" rIns="91425" lIns="91425" tIns="91425" anchor="ctr" anchorCtr="0"/>
          <a:lstStyle>
            <a:lvl1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1pPr>
            <a:lvl2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2pPr>
            <a:lvl3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3pPr>
            <a:lvl4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4pPr>
            <a:lvl5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5pPr>
            <a:lvl6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6pPr>
            <a:lvl7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7pPr>
            <a:lvl8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8pPr>
            <a:lvl9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6" name="Shape 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1pPr>
            <a:lvl2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2pPr>
            <a:lvl3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3pPr>
            <a:lvl4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4pPr>
            <a:lvl5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5pPr>
            <a:lvl6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6pPr>
            <a:lvl7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7pPr>
            <a:lvl8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8pPr>
            <a:lvl9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9pPr>
          </a:lstStyle>
          <a:p/>
        </p:txBody>
      </p:sp>
      <p:sp>
        <p:nvSpPr>
          <p:cNvPr id="6" name="Shape 6"/>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algn="l" rtl="0" indent="-342900" marL="342900">
              <a:spcBef>
                <a:spcPts val="600"/>
              </a:spcBef>
              <a:buClr>
                <a:schemeClr val="dk2"/>
              </a:buClr>
              <a:buSzPct val="166666"/>
              <a:buFont typeface="Arial"/>
              <a:buChar char="•"/>
              <a:defRPr strike="noStrike" u="none" b="0" cap="none" baseline="0" sz="3000" i="0">
                <a:solidFill>
                  <a:schemeClr val="dk2"/>
                </a:solidFill>
                <a:latin typeface="Arial"/>
                <a:ea typeface="Arial"/>
                <a:cs typeface="Arial"/>
                <a:sym typeface="Arial"/>
              </a:defRPr>
            </a:lvl1pPr>
            <a:lvl2pPr algn="l" rtl="0" indent="-285750" marL="742950">
              <a:spcBef>
                <a:spcPts val="480"/>
              </a:spcBef>
              <a:buClr>
                <a:schemeClr val="dk2"/>
              </a:buClr>
              <a:buSzPct val="100000"/>
              <a:buFont typeface="Courier New"/>
              <a:buChar char="o"/>
              <a:defRPr strike="noStrike" u="none" b="0" cap="none" baseline="0" sz="2400" i="0">
                <a:solidFill>
                  <a:schemeClr val="dk2"/>
                </a:solidFill>
                <a:latin typeface="Arial"/>
                <a:ea typeface="Arial"/>
                <a:cs typeface="Arial"/>
                <a:sym typeface="Arial"/>
              </a:defRPr>
            </a:lvl2pPr>
            <a:lvl3pPr algn="l" rtl="0" indent="-228600" marL="1143000">
              <a:spcBef>
                <a:spcPts val="480"/>
              </a:spcBef>
              <a:buClr>
                <a:schemeClr val="dk2"/>
              </a:buClr>
              <a:buSzPct val="100000"/>
              <a:buFont typeface="Wingdings"/>
              <a:buChar char="§"/>
              <a:defRPr strike="noStrike" u="none" b="0" cap="none" baseline="0" sz="2400" i="0">
                <a:solidFill>
                  <a:schemeClr val="dk2"/>
                </a:solidFill>
                <a:latin typeface="Arial"/>
                <a:ea typeface="Arial"/>
                <a:cs typeface="Arial"/>
                <a:sym typeface="Arial"/>
              </a:defRPr>
            </a:lvl3pPr>
            <a:lvl4pPr algn="l" rtl="0" indent="-228600" marL="16002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4pPr>
            <a:lvl5pPr algn="l" rtl="0" indent="-228600" marL="20574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5pPr>
            <a:lvl6pPr algn="l" rtl="0" indent="-228600" marL="25146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6pPr>
            <a:lvl7pPr algn="l" rtl="0" indent="-228600" marL="29718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7pPr>
            <a:lvl8pPr algn="l" rtl="0" indent="-228600" marL="34290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8pPr>
            <a:lvl9pPr algn="l" rtl="0" indent="-228600" marL="38862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3.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4.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http://en.wikipedia.org/wiki/Transatlantic_flight" Type="http://schemas.openxmlformats.org/officeDocument/2006/relationships/hyperlink" TargetMode="External" Id="rId4"/><Relationship Target="http://en.wikipedia.org/wiki/Pan_American_World_Airways" Type="http://schemas.openxmlformats.org/officeDocument/2006/relationships/hyperlink" TargetMode="External" Id="rId3"/><Relationship Target="http://en.wikipedia.org/wiki/John_F._Kennedy_International_Airport" Type="http://schemas.openxmlformats.org/officeDocument/2006/relationships/hyperlink" TargetMode="External" Id="rId6"/><Relationship Target="http://en.wikipedia.org/wiki/London_Heathrow_Airport" Type="http://schemas.openxmlformats.org/officeDocument/2006/relationships/hyperlink" TargetMode="External" Id="rId5"/><Relationship Target="../media/image02.jpg" Type="http://schemas.openxmlformats.org/officeDocument/2006/relationships/image" Id="rId7"/></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http://en.wikipedia.org/wiki/Atlantic_Ocean" Type="http://schemas.openxmlformats.org/officeDocument/2006/relationships/hyperlink" TargetMode="External" Id="rId4"/><Relationship Target="http://en.wikipedia.org/wiki/Boeing_767" Type="http://schemas.openxmlformats.org/officeDocument/2006/relationships/hyperlink" TargetMode="External" Id="rId3"/><Relationship Target="../media/image06.jpg" Type="http://schemas.openxmlformats.org/officeDocument/2006/relationships/image" Id="rId6"/><Relationship Target="http://en.wikipedia.org/wiki/Nantucket,_Massachusetts" Type="http://schemas.openxmlformats.org/officeDocument/2006/relationships/hyperlink" TargetMode="External" Id="rId5"/></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media/image05.jp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 name="Shape 27"/>
        <p:cNvGrpSpPr/>
        <p:nvPr/>
      </p:nvGrpSpPr>
      <p:grpSpPr>
        <a:xfrm>
          <a:off y="0" x="0"/>
          <a:ext cy="0" cx="0"/>
          <a:chOff y="0" x="0"/>
          <a:chExt cy="0" cx="0"/>
        </a:xfrm>
      </p:grpSpPr>
      <p:sp>
        <p:nvSpPr>
          <p:cNvPr id="28" name="Shape 28"/>
          <p:cNvSpPr txBox="1"/>
          <p:nvPr>
            <p:ph type="ctrTitle"/>
          </p:nvPr>
        </p:nvSpPr>
        <p:spPr>
          <a:xfrm>
            <a:off y="1734342" x="685800"/>
            <a:ext cy="2245499" cx="7772400"/>
          </a:xfrm>
          <a:prstGeom prst="rect">
            <a:avLst/>
          </a:prstGeom>
        </p:spPr>
        <p:txBody>
          <a:bodyPr bIns="91425" rIns="91425" lIns="91425" tIns="91425" anchor="b" anchorCtr="0">
            <a:noAutofit/>
          </a:bodyPr>
          <a:lstStyle/>
          <a:p>
            <a:pPr>
              <a:buNone/>
            </a:pPr>
            <a:r>
              <a:rPr lang="en"/>
              <a:t>Modern Terrorism Timeline	</a:t>
            </a:r>
          </a:p>
        </p:txBody>
      </p:sp>
      <p:sp>
        <p:nvSpPr>
          <p:cNvPr id="29" name="Shape 29"/>
          <p:cNvSpPr txBox="1"/>
          <p:nvPr>
            <p:ph idx="1" type="subTitle"/>
          </p:nvPr>
        </p:nvSpPr>
        <p:spPr>
          <a:xfrm>
            <a:off y="4124476" x="685800"/>
            <a:ext cy="949799" cx="7772400"/>
          </a:xfrm>
          <a:prstGeom prst="rect">
            <a:avLst/>
          </a:prstGeom>
        </p:spPr>
        <p:txBody>
          <a:bodyPr bIns="91425" rIns="91425" lIns="91425" tIns="91425" anchor="ctr" anchorCtr="0">
            <a:noAutofit/>
          </a:bodyPr>
          <a:lstStyle/>
          <a:p>
            <a:pPr rtl="0" lvl="0">
              <a:buNone/>
            </a:pPr>
            <a:r>
              <a:rPr lang="en"/>
              <a:t>Guilherme Moreira</a:t>
            </a:r>
          </a:p>
          <a:p>
            <a:pPr>
              <a:buNone/>
            </a:pPr>
            <a:r>
              <a:rPr lang="en"/>
              <a:t>Period 3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y="0" x="0"/>
          <a:ext cy="0" cx="0"/>
          <a:chOff y="0" x="0"/>
          <a:chExt cy="0" cx="0"/>
        </a:xfrm>
      </p:grpSpPr>
      <p:sp>
        <p:nvSpPr>
          <p:cNvPr id="88" name="Shape 88"/>
          <p:cNvSpPr txBox="1"/>
          <p:nvPr>
            <p:ph type="title"/>
          </p:nvPr>
        </p:nvSpPr>
        <p:spPr>
          <a:xfrm>
            <a:off y="274637" x="457200"/>
            <a:ext cy="1522199" cx="8229600"/>
          </a:xfrm>
          <a:prstGeom prst="rect">
            <a:avLst/>
          </a:prstGeom>
        </p:spPr>
        <p:txBody>
          <a:bodyPr bIns="91425" rIns="91425" lIns="91425" tIns="91425" anchor="b" anchorCtr="0">
            <a:noAutofit/>
          </a:bodyPr>
          <a:lstStyle/>
          <a:p/>
        </p:txBody>
      </p:sp>
      <p:sp>
        <p:nvSpPr>
          <p:cNvPr id="89" name="Shape 89"/>
          <p:cNvSpPr txBox="1"/>
          <p:nvPr>
            <p:ph idx="1" type="body"/>
          </p:nvPr>
        </p:nvSpPr>
        <p:spPr>
          <a:xfrm>
            <a:off y="1947332" x="457200"/>
            <a:ext cy="4620299" cx="8229600"/>
          </a:xfrm>
          <a:prstGeom prst="rect">
            <a:avLst/>
          </a:prstGeom>
        </p:spPr>
        <p:txBody>
          <a:bodyPr bIns="91425" rIns="91425" lIns="91425" tIns="91425" anchor="t" anchorCtr="0">
            <a:noAutofit/>
          </a:bodyPr>
          <a:lstStyle/>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y="0" x="0"/>
          <a:ext cy="0" cx="0"/>
          <a:chOff y="0" x="0"/>
          <a:chExt cy="0" cx="0"/>
        </a:xfrm>
      </p:grpSpPr>
      <p:sp>
        <p:nvSpPr>
          <p:cNvPr id="94" name="Shape 94"/>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2013-</a:t>
            </a:r>
          </a:p>
          <a:p>
            <a:pPr>
              <a:buNone/>
            </a:pPr>
            <a:r>
              <a:rPr lang="en"/>
              <a:t>Boston Marathon Bombing</a:t>
            </a:r>
          </a:p>
        </p:txBody>
      </p:sp>
      <p:sp>
        <p:nvSpPr>
          <p:cNvPr id="95" name="Shape 95"/>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sz="2400" lang="en">
                <a:solidFill>
                  <a:srgbClr val="000000"/>
                </a:solidFill>
              </a:rPr>
              <a:t>On April 15, 2013, during the marathon, two bombs exploded near the finish line Killing 3 people and injuring around 263 others. The bombs were set off by </a:t>
            </a:r>
            <a:r>
              <a:rPr sz="2400" lang="en">
                <a:solidFill>
                  <a:srgbClr val="000000"/>
                </a:solidFill>
              </a:rPr>
              <a:t>Tamerlan Tsarnaev and his brother Dzhokhar Tsarnaev.</a:t>
            </a:r>
          </a:p>
        </p:txBody>
      </p:sp>
      <p:sp>
        <p:nvSpPr>
          <p:cNvPr id="96" name="Shape 96"/>
          <p:cNvSpPr/>
          <p:nvPr/>
        </p:nvSpPr>
        <p:spPr>
          <a:xfrm>
            <a:off y="3650750" x="2052050"/>
            <a:ext cy="2628900" cx="4381500"/>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1972-</a:t>
            </a:r>
          </a:p>
          <a:p>
            <a:pPr>
              <a:buNone/>
            </a:pPr>
            <a:r>
              <a:rPr lang="en"/>
              <a:t>Munich Olympics Attack</a:t>
            </a:r>
          </a:p>
        </p:txBody>
      </p:sp>
      <p:sp>
        <p:nvSpPr>
          <p:cNvPr id="35" name="Shape 35"/>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t>Palestinian terrorists in the group “Black September” took 11 members of the Israeli Olympic team hostage. After that, they demanded the release of 234 prisoners that were held in Israeli jails. Eventually, the 11 Olympic members were killed, and this sent terror to everyone tuned in to the news. </a:t>
            </a:r>
          </a:p>
        </p:txBody>
      </p:sp>
      <p:sp>
        <p:nvSpPr>
          <p:cNvPr id="36" name="Shape 36"/>
          <p:cNvSpPr/>
          <p:nvPr/>
        </p:nvSpPr>
        <p:spPr>
          <a:xfrm>
            <a:off y="3293950" x="2875750"/>
            <a:ext cy="3193825" cx="4543174"/>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b="0" sz="3700" lang="en">
                <a:solidFill>
                  <a:srgbClr val="000000"/>
                </a:solidFill>
              </a:rPr>
              <a:t>
</a:t>
            </a:r>
            <a:r>
              <a:rPr lang="en"/>
              <a:t>1978-</a:t>
            </a:r>
          </a:p>
          <a:p>
            <a:pPr rtl="0" lvl="0">
              <a:buNone/>
            </a:pPr>
            <a:r>
              <a:rPr lang="en"/>
              <a:t>Cinema Rex Arson</a:t>
            </a:r>
          </a:p>
        </p:txBody>
      </p:sp>
      <p:sp>
        <p:nvSpPr>
          <p:cNvPr id="42" name="Shape 42"/>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On August 19th, 1978, The Cinema Rex in Abadan, Iran was set on fire. This fire killed at least 470 people. The fire was set by </a:t>
            </a:r>
            <a:r>
              <a:rPr sz="1800" lang="en">
                <a:solidFill>
                  <a:srgbClr val="000000"/>
                </a:solidFill>
              </a:rPr>
              <a:t>SAVAK and Pahlavi agents in order to defame Islamic Revolution of Iranian people.</a:t>
            </a:r>
          </a:p>
          <a:p>
            <a:r>
              <a:t/>
            </a:r>
          </a:p>
        </p:txBody>
      </p:sp>
      <p:sp>
        <p:nvSpPr>
          <p:cNvPr id="43" name="Shape 43"/>
          <p:cNvSpPr/>
          <p:nvPr/>
        </p:nvSpPr>
        <p:spPr>
          <a:xfrm>
            <a:off y="3132228" x="2073400"/>
            <a:ext cy="3435400" cx="4997199"/>
          </a:xfrm>
          <a:prstGeom prst="rect">
            <a:avLst/>
          </a:prstGeom>
          <a:blipFill>
            <a:blip r:embed="rId3"/>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sp>
        <p:nvSpPr>
          <p:cNvPr id="48" name="Shape 48"/>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solidFill>
                  <a:srgbClr val="FFFFFF"/>
                </a:solidFill>
              </a:rPr>
              <a:t>1988-</a:t>
            </a:r>
          </a:p>
          <a:p>
            <a:pPr rtl="0" lvl="0">
              <a:buNone/>
            </a:pPr>
            <a:r>
              <a:rPr lang="en">
                <a:solidFill>
                  <a:srgbClr val="FFFFFF"/>
                </a:solidFill>
              </a:rPr>
              <a:t>Pan Am Flight 103</a:t>
            </a:r>
          </a:p>
        </p:txBody>
      </p:sp>
      <p:sp>
        <p:nvSpPr>
          <p:cNvPr id="49" name="Shape 49"/>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A </a:t>
            </a:r>
            <a:r>
              <a:rPr sz="1800" lang="en">
                <a:solidFill>
                  <a:srgbClr val="000000"/>
                </a:solidFill>
                <a:hlinkClick r:id="rId3"/>
              </a:rPr>
              <a:t>Pan Am</a:t>
            </a:r>
            <a:r>
              <a:rPr sz="1800" lang="en">
                <a:solidFill>
                  <a:srgbClr val="000000"/>
                </a:solidFill>
                <a:hlinkClick r:id="rId4"/>
              </a:rPr>
              <a:t>transatlantic flight</a:t>
            </a:r>
            <a:r>
              <a:rPr sz="1800" lang="en">
                <a:solidFill>
                  <a:srgbClr val="000000"/>
                </a:solidFill>
              </a:rPr>
              <a:t> from </a:t>
            </a:r>
            <a:r>
              <a:rPr sz="1800" lang="en">
                <a:solidFill>
                  <a:srgbClr val="000000"/>
                </a:solidFill>
                <a:hlinkClick r:id="rId5"/>
              </a:rPr>
              <a:t>London Heathrow Airport</a:t>
            </a:r>
            <a:r>
              <a:rPr sz="1800" lang="en">
                <a:solidFill>
                  <a:srgbClr val="000000"/>
                </a:solidFill>
              </a:rPr>
              <a:t> to New York's </a:t>
            </a:r>
            <a:r>
              <a:rPr sz="1800" lang="en">
                <a:solidFill>
                  <a:srgbClr val="000000"/>
                </a:solidFill>
                <a:hlinkClick r:id="rId6"/>
              </a:rPr>
              <a:t>John F. Kennedy International Airport</a:t>
            </a:r>
            <a:r>
              <a:rPr sz="1800" lang="en">
                <a:solidFill>
                  <a:srgbClr val="000000"/>
                </a:solidFill>
              </a:rPr>
              <a:t> was destroyed by a bomb on Wednesday December 21st, 1988. It killed all 243 passengers and 16 crew members. Two Lybian Nationals were the onesresponsible for the bombing.</a:t>
            </a:r>
          </a:p>
          <a:p>
            <a:r>
              <a:t/>
            </a:r>
          </a:p>
        </p:txBody>
      </p:sp>
      <p:sp>
        <p:nvSpPr>
          <p:cNvPr id="50" name="Shape 50"/>
          <p:cNvSpPr/>
          <p:nvPr/>
        </p:nvSpPr>
        <p:spPr>
          <a:xfrm>
            <a:off y="3596952" x="1932800"/>
            <a:ext cy="2970675" cx="5278400"/>
          </a:xfrm>
          <a:prstGeom prst="rect">
            <a:avLst/>
          </a:prstGeom>
          <a:blipFill>
            <a:blip r:embed="rId7"/>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 name="Shape 54"/>
        <p:cNvGrpSpPr/>
        <p:nvPr/>
      </p:nvGrpSpPr>
      <p:grpSpPr>
        <a:xfrm>
          <a:off y="0" x="0"/>
          <a:ext cy="0" cx="0"/>
          <a:chOff y="0" x="0"/>
          <a:chExt cy="0" cx="0"/>
        </a:xfrm>
      </p:grpSpPr>
      <p:sp>
        <p:nvSpPr>
          <p:cNvPr id="55" name="Shape 55"/>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1999</a:t>
            </a:r>
          </a:p>
          <a:p>
            <a:pPr>
              <a:buNone/>
            </a:pPr>
            <a:r>
              <a:rPr lang="en"/>
              <a:t>Egypt Air Flight 990</a:t>
            </a:r>
          </a:p>
        </p:txBody>
      </p:sp>
      <p:sp>
        <p:nvSpPr>
          <p:cNvPr id="56" name="Shape 56"/>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sz="1800" lang="en">
                <a:solidFill>
                  <a:srgbClr val="000000"/>
                </a:solidFill>
              </a:rPr>
              <a:t>This flight was scheduled on October 31, 1999 from LA to Cairo international Airport with a stop in New York. </a:t>
            </a:r>
            <a:r>
              <a:rPr sz="1800" lang="en">
                <a:solidFill>
                  <a:srgbClr val="000000"/>
                </a:solidFill>
              </a:rPr>
              <a:t>The </a:t>
            </a:r>
            <a:r>
              <a:rPr sz="1800" lang="en">
                <a:solidFill>
                  <a:srgbClr val="000000"/>
                </a:solidFill>
                <a:hlinkClick r:id="rId3"/>
              </a:rPr>
              <a:t>Boeing 767-300ER</a:t>
            </a:r>
            <a:r>
              <a:rPr sz="1800" lang="en">
                <a:solidFill>
                  <a:srgbClr val="000000"/>
                </a:solidFill>
              </a:rPr>
              <a:t> operating the route crashed into the </a:t>
            </a:r>
            <a:r>
              <a:rPr sz="1800" lang="en">
                <a:solidFill>
                  <a:srgbClr val="000000"/>
                </a:solidFill>
                <a:hlinkClick r:id="rId4"/>
              </a:rPr>
              <a:t>Atlantic Ocean</a:t>
            </a:r>
            <a:r>
              <a:rPr sz="1800" lang="en">
                <a:solidFill>
                  <a:srgbClr val="000000"/>
                </a:solidFill>
              </a:rPr>
              <a:t> about 60 miles (97 km) south of </a:t>
            </a:r>
            <a:r>
              <a:rPr sz="1800" lang="en">
                <a:solidFill>
                  <a:srgbClr val="000000"/>
                </a:solidFill>
                <a:hlinkClick r:id="rId5"/>
              </a:rPr>
              <a:t>Nantucket Island</a:t>
            </a:r>
            <a:r>
              <a:rPr sz="1800" lang="en">
                <a:solidFill>
                  <a:srgbClr val="000000"/>
                </a:solidFill>
              </a:rPr>
              <a:t>, Massachusetts, killing all 217 people on board. It was a </a:t>
            </a:r>
            <a:r>
              <a:rPr sz="1800" lang="en">
                <a:solidFill>
                  <a:srgbClr val="000000"/>
                </a:solidFill>
              </a:rPr>
              <a:t>Deliberate crash performed by the NTSB.</a:t>
            </a:r>
          </a:p>
          <a:p>
            <a:r>
              <a:t/>
            </a:r>
          </a:p>
        </p:txBody>
      </p:sp>
      <p:sp>
        <p:nvSpPr>
          <p:cNvPr id="57" name="Shape 57"/>
          <p:cNvSpPr/>
          <p:nvPr/>
        </p:nvSpPr>
        <p:spPr>
          <a:xfrm>
            <a:off y="3374675" x="3710775"/>
            <a:ext cy="3192949" cx="4976025"/>
          </a:xfrm>
          <a:prstGeom prst="rect">
            <a:avLst/>
          </a:prstGeom>
          <a:blipFill>
            <a:blip r:embed="rId6"/>
            <a:stretch>
              <a:fillRect/>
            </a:stretch>
          </a:blipFill>
          <a:ln>
            <a:noFill/>
          </a:ln>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74637" x="457200"/>
            <a:ext cy="1522199" cx="8229600"/>
          </a:xfrm>
          <a:prstGeom prst="rect">
            <a:avLst/>
          </a:prstGeom>
        </p:spPr>
        <p:txBody>
          <a:bodyPr bIns="91425" rIns="91425" lIns="91425" tIns="91425" anchor="b" anchorCtr="0">
            <a:noAutofit/>
          </a:bodyPr>
          <a:lstStyle/>
          <a:p/>
        </p:txBody>
      </p:sp>
      <p:sp>
        <p:nvSpPr>
          <p:cNvPr id="63" name="Shape 63"/>
          <p:cNvSpPr txBox="1"/>
          <p:nvPr>
            <p:ph idx="1" type="body"/>
          </p:nvPr>
        </p:nvSpPr>
        <p:spPr>
          <a:xfrm>
            <a:off y="1947332" x="457200"/>
            <a:ext cy="4620299" cx="8229600"/>
          </a:xfrm>
          <a:prstGeom prst="rect">
            <a:avLst/>
          </a:prstGeom>
        </p:spPr>
        <p:txBody>
          <a:bodyPr bIns="91425" rIns="91425" lIns="91425" tIns="91425" anchor="t" anchorCtr="0">
            <a:noAutofit/>
          </a:bodyPr>
          <a:lstStyle/>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y="0" x="0"/>
          <a:ext cy="0" cx="0"/>
          <a:chOff y="0" x="0"/>
          <a:chExt cy="0" cx="0"/>
        </a:xfrm>
      </p:grpSpPr>
      <p:sp>
        <p:nvSpPr>
          <p:cNvPr id="68" name="Shape 68"/>
          <p:cNvSpPr txBox="1"/>
          <p:nvPr>
            <p:ph type="title"/>
          </p:nvPr>
        </p:nvSpPr>
        <p:spPr>
          <a:xfrm>
            <a:off y="274637" x="457200"/>
            <a:ext cy="1522199" cx="8229600"/>
          </a:xfrm>
          <a:prstGeom prst="rect">
            <a:avLst/>
          </a:prstGeom>
        </p:spPr>
        <p:txBody>
          <a:bodyPr bIns="91425" rIns="91425" lIns="91425" tIns="91425" anchor="b" anchorCtr="0">
            <a:noAutofit/>
          </a:bodyPr>
          <a:lstStyle/>
          <a:p/>
        </p:txBody>
      </p:sp>
      <p:sp>
        <p:nvSpPr>
          <p:cNvPr id="69" name="Shape 69"/>
          <p:cNvSpPr txBox="1"/>
          <p:nvPr>
            <p:ph idx="1" type="body"/>
          </p:nvPr>
        </p:nvSpPr>
        <p:spPr>
          <a:xfrm>
            <a:off y="1947332" x="457200"/>
            <a:ext cy="4620299" cx="8229600"/>
          </a:xfrm>
          <a:prstGeom prst="rect">
            <a:avLst/>
          </a:prstGeom>
        </p:spPr>
        <p:txBody>
          <a:bodyPr bIns="91425" rIns="91425" lIns="91425" tIns="91425" anchor="t" anchorCtr="0">
            <a:noAutofit/>
          </a:bodyPr>
          <a:lstStyle/>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y="0" x="0"/>
          <a:ext cy="0" cx="0"/>
          <a:chOff y="0" x="0"/>
          <a:chExt cy="0" cx="0"/>
        </a:xfrm>
      </p:grpSpPr>
      <p:sp>
        <p:nvSpPr>
          <p:cNvPr id="74" name="Shape 74"/>
          <p:cNvSpPr txBox="1"/>
          <p:nvPr>
            <p:ph type="title"/>
          </p:nvPr>
        </p:nvSpPr>
        <p:spPr>
          <a:xfrm>
            <a:off y="274637" x="457200"/>
            <a:ext cy="1522199" cx="8229600"/>
          </a:xfrm>
          <a:prstGeom prst="rect">
            <a:avLst/>
          </a:prstGeom>
        </p:spPr>
        <p:txBody>
          <a:bodyPr bIns="91425" rIns="91425" lIns="91425" tIns="91425" anchor="b" anchorCtr="0">
            <a:noAutofit/>
          </a:bodyPr>
          <a:lstStyle/>
          <a:p>
            <a:pPr rtl="0" lvl="0">
              <a:buNone/>
            </a:pPr>
            <a:r>
              <a:rPr lang="en"/>
              <a:t>2001</a:t>
            </a:r>
          </a:p>
          <a:p>
            <a:pPr>
              <a:buNone/>
            </a:pPr>
            <a:r>
              <a:rPr lang="en"/>
              <a:t>9/11 Airplane Attacks</a:t>
            </a:r>
          </a:p>
        </p:txBody>
      </p:sp>
      <p:sp>
        <p:nvSpPr>
          <p:cNvPr id="75" name="Shape 75"/>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sz="1800" lang="en"/>
              <a:t>The crashing of hijacked planes into World Trade Center, New York City, New York, Pentagon in Alexandria, Virginia, and site in Pennsylvania, USA. Killed in total close to 3,000 people. These terrorist acts came from the Islamic terrorist group Al-Queda. </a:t>
            </a:r>
          </a:p>
        </p:txBody>
      </p:sp>
      <p:sp>
        <p:nvSpPr>
          <p:cNvPr id="76" name="Shape 76"/>
          <p:cNvSpPr/>
          <p:nvPr/>
        </p:nvSpPr>
        <p:spPr>
          <a:xfrm>
            <a:off y="2945500" x="3565050"/>
            <a:ext cy="3474325" cx="2013899"/>
          </a:xfrm>
          <a:prstGeom prst="rect">
            <a:avLst/>
          </a:prstGeom>
          <a:blipFill>
            <a:blip r:embed="rId3"/>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y="0" x="0"/>
          <a:ext cy="0" cx="0"/>
          <a:chOff y="0" x="0"/>
          <a:chExt cy="0" cx="0"/>
        </a:xfrm>
      </p:grpSpPr>
      <p:sp>
        <p:nvSpPr>
          <p:cNvPr id="81" name="Shape 81"/>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
</a:t>
            </a:r>
            <a:r>
              <a:rPr lang="en"/>
              <a:t>2007- Yazidi Communities Bombing</a:t>
            </a:r>
          </a:p>
        </p:txBody>
      </p:sp>
      <p:sp>
        <p:nvSpPr>
          <p:cNvPr id="82" name="Shape 82"/>
          <p:cNvSpPr txBox="1"/>
          <p:nvPr>
            <p:ph idx="1" type="body"/>
          </p:nvPr>
        </p:nvSpPr>
        <p:spPr>
          <a:xfrm>
            <a:off y="1947332" x="457200"/>
            <a:ext cy="4620299" cx="8229600"/>
          </a:xfrm>
          <a:prstGeom prst="rect">
            <a:avLst/>
          </a:prstGeom>
        </p:spPr>
        <p:txBody>
          <a:bodyPr bIns="91425" rIns="91425" lIns="91425" tIns="91425" anchor="t" anchorCtr="0">
            <a:noAutofit/>
          </a:bodyPr>
          <a:lstStyle/>
          <a:p>
            <a:pPr>
              <a:buNone/>
            </a:pPr>
            <a:r>
              <a:rPr b="1" sz="2400" lang="en">
                <a:solidFill>
                  <a:srgbClr val="000000"/>
                </a:solidFill>
              </a:rPr>
              <a:t>On August 14, 2007, four coordinated suicide bombs detonated in the Yazidi towns near Mosul. The bombs killed 796 people and injured 1,562 people. The suspected perpetrators are Al-Queda, a terrorist group in Iraq.</a:t>
            </a:r>
          </a:p>
        </p:txBody>
      </p:sp>
      <p:sp>
        <p:nvSpPr>
          <p:cNvPr id="83" name="Shape 83"/>
          <p:cNvSpPr/>
          <p:nvPr/>
        </p:nvSpPr>
        <p:spPr>
          <a:xfrm>
            <a:off y="3768525" x="2260100"/>
            <a:ext cy="2722949" cx="4623800"/>
          </a:xfrm>
          <a:prstGeom prst="rect">
            <a:avLst/>
          </a:prstGeom>
          <a:blipFill>
            <a:blip r:embed="rId3"/>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